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omments/modernComment_2E8_8D0C257A.xml" ContentType="application/vnd.ms-powerpoint.comments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741" r:id="rId3"/>
    <p:sldId id="693" r:id="rId4"/>
    <p:sldId id="738" r:id="rId5"/>
    <p:sldId id="739" r:id="rId6"/>
    <p:sldId id="695" r:id="rId7"/>
    <p:sldId id="696" r:id="rId8"/>
    <p:sldId id="734" r:id="rId9"/>
    <p:sldId id="698" r:id="rId10"/>
    <p:sldId id="699" r:id="rId11"/>
    <p:sldId id="700" r:id="rId12"/>
    <p:sldId id="701" r:id="rId13"/>
    <p:sldId id="703" r:id="rId14"/>
    <p:sldId id="717" r:id="rId15"/>
    <p:sldId id="716" r:id="rId16"/>
    <p:sldId id="704" r:id="rId17"/>
    <p:sldId id="744" r:id="rId18"/>
    <p:sldId id="705" r:id="rId19"/>
    <p:sldId id="706" r:id="rId20"/>
    <p:sldId id="707" r:id="rId21"/>
    <p:sldId id="708" r:id="rId22"/>
    <p:sldId id="709" r:id="rId23"/>
    <p:sldId id="710" r:id="rId24"/>
    <p:sldId id="711" r:id="rId25"/>
    <p:sldId id="718" r:id="rId26"/>
    <p:sldId id="719" r:id="rId27"/>
    <p:sldId id="713" r:id="rId28"/>
    <p:sldId id="714" r:id="rId29"/>
    <p:sldId id="720" r:id="rId30"/>
    <p:sldId id="721" r:id="rId31"/>
    <p:sldId id="722" r:id="rId32"/>
    <p:sldId id="723" r:id="rId33"/>
    <p:sldId id="724" r:id="rId34"/>
    <p:sldId id="725" r:id="rId35"/>
    <p:sldId id="727" r:id="rId36"/>
    <p:sldId id="726" r:id="rId37"/>
    <p:sldId id="728" r:id="rId38"/>
    <p:sldId id="730" r:id="rId39"/>
    <p:sldId id="729" r:id="rId40"/>
    <p:sldId id="690" r:id="rId41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1"/>
            <p14:sldId id="693"/>
            <p14:sldId id="738"/>
            <p14:sldId id="739"/>
            <p14:sldId id="695"/>
            <p14:sldId id="696"/>
            <p14:sldId id="734"/>
            <p14:sldId id="698"/>
            <p14:sldId id="699"/>
            <p14:sldId id="700"/>
            <p14:sldId id="701"/>
            <p14:sldId id="703"/>
            <p14:sldId id="717"/>
            <p14:sldId id="716"/>
            <p14:sldId id="704"/>
            <p14:sldId id="744"/>
            <p14:sldId id="705"/>
            <p14:sldId id="706"/>
            <p14:sldId id="707"/>
            <p14:sldId id="708"/>
            <p14:sldId id="709"/>
            <p14:sldId id="710"/>
            <p14:sldId id="711"/>
            <p14:sldId id="718"/>
            <p14:sldId id="719"/>
            <p14:sldId id="713"/>
            <p14:sldId id="714"/>
            <p14:sldId id="720"/>
            <p14:sldId id="721"/>
            <p14:sldId id="722"/>
            <p14:sldId id="723"/>
            <p14:sldId id="724"/>
            <p14:sldId id="725"/>
            <p14:sldId id="727"/>
            <p14:sldId id="726"/>
            <p14:sldId id="728"/>
            <p14:sldId id="730"/>
            <p14:sldId id="729"/>
            <p14:sldId id="6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0666-18C5-4C43-86C7-139B3753B984}" v="14" dt="2022-06-02T09:10:24.650"/>
    <p1510:client id="{E03BF7EA-E6CB-1399-4460-4DB488CAD148}" v="362" dt="2022-06-01T17:16:14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6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A96C981-3B9E-4714-9D59-57AC34958D5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18EF9A8B-B080-CD47-B546-67D47C6E43D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4607C3E0-1A85-4C2C-92B4-DC4EC05C324F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F20D413-E3AF-438C-806A-364682E52DC6}" type="CELLRANGE">
                      <a:rPr lang="it-IT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E50A1A15-A4D2-8449-ADD5-441A972EC67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EDE59ECA-FCD4-4EE3-8F40-9F89B541E710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Foglio1!$C$2:$C$7</c15:f>
                <c15:dlblRangeCache>
                  <c:ptCount val="6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35EB50D-C8E9-4BD8-A831-C49BC64EE5B9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 </a:t>
                    </a:r>
                    <a:fld id="{73CB39B1-D00E-47E4-9D8F-EEE0DDA99CE2}" type="XVALUE">
                      <a:rPr lang="en-US" baseline="0"/>
                      <a:pPr/>
                      <a:t>[VALORE X]</a:t>
                    </a:fld>
                    <a:endParaRPr lang="en-US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AF73ACB-1B68-4B96-9A7A-43D87211B6D6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 </a:t>
                    </a:r>
                    <a:fld id="{813BE435-5FAB-458C-980E-66F00AB59E37}" type="XVALUE">
                      <a:rPr lang="en-US" baseline="0"/>
                      <a:pPr/>
                      <a:t>[VALORE X]</a:t>
                    </a:fld>
                    <a:endParaRPr lang="en-US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723CF20F-239D-456E-A901-6EC5FAC0DC30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6366C5F-37E7-4AD3-AD7B-154CC2A3F1E9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6F4EF974-ACDB-41D3-A3F2-797020061A64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EF7B4C9-3EA2-4AF9-8332-DA10FEB2B952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428B337-3A25-46FC-9BD3-DC8BCC09B585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66E9BF8-6308-430B-939F-A1508393C09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99689C36-FE97-4A60-B7F5-25C08F7AC20F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BCA240BC-9A74-4B52-8C5D-21E7319BD4A4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51E54A0-D293-414B-992A-9E0B99D44C18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DF1392E-87C3-4943-8351-248F18416C97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9453F8C6-7BE2-4407-B1D1-D359CB6001E9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54EA851A-1485-4C61-933F-0455C57DCBFC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6DB67EE-33DB-4FA7-9A04-4AD46DE7860F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3DBDD3B1-A112-4FEC-A949-9AE29D95B54C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6BC37A3F-2469-438B-8B19-BA68908DC986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A3EB540-D87A-4AD7-AADD-C2DA1060BC8D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0E7CBB4B-D091-4D10-84C4-247630E61AFC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F1147A1D-044D-4615-A44A-50349DE471A4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1.4859374999999999E-2"/>
                  <c:y val="-7.1475143240948378E-4"/>
                </c:manualLayout>
              </c:layout>
              <c:tx>
                <c:rich>
                  <a:bodyPr/>
                  <a:lstStyle/>
                  <a:p>
                    <a:fld id="{DC16AE1B-920D-4AF2-9BE7-7D717B943C74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0F3EF00E-8B1A-4B03-9EF5-D4B42BFEA1B9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29A6D6A4-8467-4E36-ACD2-7F373A2BB8F0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A1DFFFCC-AB88-448B-AADA-90746CCDA179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0EFFE498-5F88-4158-94CC-97FA1A3331DD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AD740146-7532-4D9A-8671-1948F486549F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6F77CF1-8A96-4069-8FC4-47CDBEB2C79C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12AFC2E5-9343-4100-96D7-F94ADBD613FB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AEA88A9-1A44-41C0-ACAD-01907884D2C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F27C27D9-4F7E-4D69-B9A5-E63751251F8C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144E1662-A588-4D18-A655-78DF39AA64D8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0F7F5EA6-7792-400B-8DCF-4C77AD58BCA4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BFBCB45-7137-4A8D-AF7D-BECDAD96E341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5363F329-DCCB-4B7F-96A4-4ABE7B941466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AD1B0F65-6B89-4FB0-BC6A-3341E252FF38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479381F-CC77-43BC-949A-0A2D653A2FCA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3CBC6C06-D822-4B6D-947D-E2402530B897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A2008F84-1F04-4782-AA6D-AA05397F5BC3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6A16FDB-0C90-4915-BA4F-6FAB63EBF54F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52755932-EC66-42E0-A61C-FA30BF86CA85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9896C223-8F96-478D-9978-968BCE7C37CA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5.0746802920489532E-2"/>
                  <c:y val="-7.1475143240949765E-4"/>
                </c:manualLayout>
              </c:layout>
              <c:tx>
                <c:rich>
                  <a:bodyPr/>
                  <a:lstStyle/>
                  <a:p>
                    <a:fld id="{97FA4605-3418-4133-9EF6-51939B0CE0FA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3D2AA227-C9B6-4AD3-8915-D8A5CDF0590A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B253F492-FA28-452B-98E0-6BE3F9547E39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39326051058337"/>
                      <c:h val="0.10687684735333325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2E8_8D0C25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45FF3F-8681-4055-AE76-6AEFFD969D7D}" authorId="{417F008B-83BF-B655-93FA-67820C794BF2}" status="resolved" created="2022-05-26T14:19:59.9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6383482" sldId="744"/>
      <ac:picMk id="9" creationId="{398BB6A0-DAAB-9167-AEA0-F24B4088960A}"/>
    </ac:deMkLst>
    <p188:txBody>
      <a:bodyPr/>
      <a:lstStyle/>
      <a:p>
        <a:r>
          <a:rPr lang="en-GB"/>
          <a:t>AUHAUHAUAUH bellissima!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30/06/2022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92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21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1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688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204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9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98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160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231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312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379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712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476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644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09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367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732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45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5880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6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568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402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105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84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9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bcsds/pokem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8_8D0C257A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Gotta Check </a:t>
            </a:r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Them</a:t>
            </a:r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 </a:t>
            </a:r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All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>
                <a:latin typeface="Roboto Light"/>
                <a:ea typeface="Roboto Light"/>
                <a:cs typeface="+mn-lt"/>
              </a:rPr>
              <a:t> code!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r>
              <a:rPr lang="it-IT" sz="2000" b="1">
                <a:latin typeface="Roboto Light"/>
                <a:ea typeface="Roboto Light"/>
                <a:cs typeface="+mn-lt"/>
              </a:rPr>
              <a:t> 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C20A6A-928A-DCD4-3533-F099BAAB53A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499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qui che dobbiamo decidere che funzione di somiglianza vogliamo usare:</a:t>
            </a:r>
          </a:p>
          <a:p>
            <a:pPr marL="800100" lvl="1" indent="-342900">
              <a:buFont typeface="Arial"/>
              <a:buChar char="•"/>
            </a:pPr>
            <a:r>
              <a:rPr lang="it-IT">
                <a:latin typeface="Roboto Light"/>
                <a:ea typeface="Roboto Light"/>
                <a:cs typeface="Calibri"/>
              </a:rPr>
              <a:t>Cosa possiamo usare per confrontare due serie di numeri?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>
                <a:latin typeface="Roboto Light"/>
                <a:ea typeface="Roboto Light"/>
                <a:cs typeface="Calibri"/>
              </a:rPr>
              <a:t>Un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 con determinati valori (quelli dati in input dall'utente) somiglia ai seguenti K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: X, Y,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Z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Dove recuperiamo i dati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già esistenti?</a:t>
            </a:r>
            <a:endParaRPr lang="it-IT"/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Soluzione: </a:t>
            </a:r>
            <a:r>
              <a:rPr lang="it-IT" sz="2000">
                <a:latin typeface="Roboto Light"/>
                <a:ea typeface="Roboto Light"/>
                <a:cs typeface="Calibri"/>
                <a:hlinkClick r:id="rId3"/>
              </a:rPr>
              <a:t>il dataset dei 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 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File CSV (Comma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Separated</a:t>
            </a:r>
            <a:r>
              <a:rPr lang="it-IT" sz="2000">
                <a:latin typeface="Roboto Light"/>
                <a:ea typeface="Roboto Light"/>
                <a:cs typeface="Calibri"/>
              </a:rPr>
              <a:t>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Values</a:t>
            </a:r>
            <a:r>
              <a:rPr lang="it-IT" sz="2000">
                <a:latin typeface="Roboto Light"/>
                <a:ea typeface="Roboto Light"/>
                <a:cs typeface="Calibri"/>
              </a:rPr>
              <a:t>) contenente tutti i dati di tutti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di tutte le generazioni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Problema: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come farlo leggere al nostro algoritmo?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81934-62DC-433D-3448-9FC32161E04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8372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file CSV può essere letto come una serie di Pokemon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può essere letto come una serie di attributi o caratteristiche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Numero nel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Pokedex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secondario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Somma degli attributi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HP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Speed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N. Generazione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Leggendario (Sì/No)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A25231-5C3C-71DC-CAE1-D08EFFDED74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0F37FBE-16BC-BCD6-7E0F-C0A2E056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085" y="2754959"/>
            <a:ext cx="8172865" cy="18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607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Dopo aver dato uno sguardo a come è organizzato il dataset possiamo farci un'idea migliore su: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Cosa fa l'algoritmo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dell'algoritmo: i nomi dei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(ovvero K stringhe)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Internamente l'algoritmo deve lavorare coi dati presenti nel dataset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3F041C-1DC2-7A4D-0966-F4884F821A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329827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b="1">
                <a:solidFill>
                  <a:srgbClr val="000000"/>
                </a:solidFill>
                <a:latin typeface="Roboto Light"/>
                <a:ea typeface="+mn-lt"/>
                <a:cs typeface="+mn-lt"/>
              </a:rPr>
              <a:t>Leggere </a:t>
            </a:r>
            <a:r>
              <a:rPr lang="it-IT" sz="2000" b="1">
                <a:latin typeface="Roboto Light"/>
                <a:ea typeface="+mn-lt"/>
                <a:cs typeface="+mn-lt"/>
              </a:rPr>
              <a:t>dal dataset i dati relativi a tutti i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endParaRPr lang="it-IT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AD30A6-4975-C0E0-81C2-0EC89C9871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Leggere dal dataset i dati relativi a tutti i 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F3612C-EEFC-D6EB-D0F7-11575B386E5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Quale funzione per stabilire il grado di similarità?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Ipotesi semplificatrice: prendiamo 1 sola caratteristica (es. punti vita)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6457809"/>
              </p:ext>
            </p:extLst>
          </p:nvPr>
        </p:nvGraphicFramePr>
        <p:xfrm>
          <a:off x="171450" y="2276654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03752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928019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Date il Benvenuto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fittizio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cui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come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chiave</a:t>
            </a:r>
            <a:r>
              <a:rPr lang="en-US" sz="2000">
                <a:latin typeface="Roboto Light"/>
                <a:ea typeface="Roboto Light"/>
                <a:cs typeface="Calibri"/>
              </a:rPr>
              <a:t> di ricercar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data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punti</a:t>
            </a:r>
            <a:r>
              <a:rPr lang="en-US" sz="2000">
                <a:latin typeface="Roboto Light"/>
                <a:ea typeface="Roboto Light"/>
                <a:cs typeface="Calibri"/>
              </a:rPr>
              <a:t> vita,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attacco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difesa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etc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Pepposaur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Il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troverà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>
                <a:latin typeface="Roboto Light"/>
                <a:ea typeface="Roboto Light"/>
                <a:cs typeface="Calibri"/>
              </a:rPr>
              <a:t>K Pokémon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>
                <a:latin typeface="Roboto Light"/>
                <a:ea typeface="Roboto Light"/>
                <a:cs typeface="Calibri"/>
              </a:rPr>
              <a:t>(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cioè</a:t>
            </a:r>
            <a:r>
              <a:rPr lang="en-US" sz="2000">
                <a:latin typeface="Roboto Light"/>
                <a:ea typeface="Roboto Light"/>
                <a:cs typeface="Calibri"/>
              </a:rPr>
              <a:t> ai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suoi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DDA7041-ED4A-7B21-817A-ADADC983B1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69" y="3199984"/>
            <a:ext cx="2914461" cy="333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3482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Supponiamo che l’utente inserisca il numero 67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 ha un valore di HP di 67):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711560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C37D5DBA-97AB-5599-0C10-B0330DEB3CB4}"/>
              </a:ext>
            </a:extLst>
          </p:cNvPr>
          <p:cNvSpPr/>
          <p:nvPr/>
        </p:nvSpPr>
        <p:spPr>
          <a:xfrm>
            <a:off x="-1" y="2865462"/>
            <a:ext cx="11289587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1: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vicino è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2: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3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,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Charizard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…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21CE6A-3927-A5C0-A7FE-A672891757B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1036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Possiamo formalizzare questi risultati?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947588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CCC9314-12F9-C96C-B97B-82849D3FCEDD}"/>
              </a:ext>
            </a:extLst>
          </p:cNvPr>
          <p:cNvCxnSpPr>
            <a:cxnSpLocks/>
          </p:cNvCxnSpPr>
          <p:nvPr/>
        </p:nvCxnSpPr>
        <p:spPr>
          <a:xfrm>
            <a:off x="5705475" y="2628900"/>
            <a:ext cx="13049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1A23D79-9C46-9ABA-D46D-02581F2A55D7}"/>
              </a:ext>
            </a:extLst>
          </p:cNvPr>
          <p:cNvCxnSpPr>
            <a:cxnSpLocks/>
          </p:cNvCxnSpPr>
          <p:nvPr/>
        </p:nvCxnSpPr>
        <p:spPr>
          <a:xfrm>
            <a:off x="5343525" y="2990850"/>
            <a:ext cx="16668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FAD6C22-E9B5-A9D5-93F3-554EBF5AD94D}"/>
              </a:ext>
            </a:extLst>
          </p:cNvPr>
          <p:cNvCxnSpPr>
            <a:cxnSpLocks/>
          </p:cNvCxnSpPr>
          <p:nvPr/>
        </p:nvCxnSpPr>
        <p:spPr>
          <a:xfrm>
            <a:off x="6934200" y="3343275"/>
            <a:ext cx="1981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2564B6-FEF4-A199-344F-8CF49B919948}"/>
              </a:ext>
            </a:extLst>
          </p:cNvPr>
          <p:cNvSpPr txBox="1"/>
          <p:nvPr/>
        </p:nvSpPr>
        <p:spPr>
          <a:xfrm>
            <a:off x="5772149" y="2628900"/>
            <a:ext cx="1171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60| = 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C42E7DD-4A56-AF50-BBDF-8977374390DF}"/>
              </a:ext>
            </a:extLst>
          </p:cNvPr>
          <p:cNvSpPr txBox="1"/>
          <p:nvPr/>
        </p:nvSpPr>
        <p:spPr>
          <a:xfrm>
            <a:off x="5581649" y="2990850"/>
            <a:ext cx="1190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58| = 9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621CDE-640A-9DDD-D108-9F1D49A8E12A}"/>
              </a:ext>
            </a:extLst>
          </p:cNvPr>
          <p:cNvSpPr txBox="1"/>
          <p:nvPr/>
        </p:nvSpPr>
        <p:spPr>
          <a:xfrm>
            <a:off x="7329487" y="3383920"/>
            <a:ext cx="1190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78| = 11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B496D77-6D1E-0F89-AB4E-B3150A039B56}"/>
              </a:ext>
            </a:extLst>
          </p:cNvPr>
          <p:cNvSpPr/>
          <p:nvPr/>
        </p:nvSpPr>
        <p:spPr>
          <a:xfrm>
            <a:off x="0" y="3966834"/>
            <a:ext cx="11289587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Ci serve una misura della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distanza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ognuno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calcoliamo il valore assoluto della differenza fra il valore HP inserito dall’utente e il valore HP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in esame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 equivalente del valore assoluto la radice quadrata del quadrato della differenza fra i due punteggi HP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 distanze più vicine sono i K valori più bassi di questa differenza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5BCA14-3B7C-91B6-EC30-DE987A7F62B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0466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innovativo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“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” 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significa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I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i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ricerca</a:t>
            </a:r>
            <a:endParaRPr lang="en-US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poi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costituirà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’input</a:t>
            </a:r>
            <a:r>
              <a:rPr lang="en-US" sz="200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rappresentata</a:t>
            </a:r>
            <a:r>
              <a:rPr lang="en-US" sz="2000">
                <a:latin typeface="Roboto Light"/>
                <a:ea typeface="Roboto Light"/>
                <a:cs typeface="Calibri"/>
              </a:rPr>
              <a:t> da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serie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caratteristiche</a:t>
            </a:r>
            <a:r>
              <a:rPr lang="en-US" sz="2000">
                <a:latin typeface="Roboto Light"/>
                <a:ea typeface="Roboto Light"/>
                <a:cs typeface="Calibri"/>
              </a:rPr>
              <a:t> (numeri)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denotano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What we will do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0B3EA22-70DA-92E0-0D02-45ABE722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530"/>
            <a:ext cx="4975157" cy="37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712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10EB726-48D0-5788-24BC-46ED576D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1343025"/>
            <a:ext cx="8509593" cy="470151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03E9DA-690D-36C4-5681-07AF2320002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08978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24975"/>
              </p:ext>
            </p:extLst>
          </p:nvPr>
        </p:nvGraphicFramePr>
        <p:xfrm>
          <a:off x="360362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2981325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Aggiungiamo un asse: punti attacco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Anche in questo caso dobbiamo calcolare una distanza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distanza in questo caso è calcolata su un piano cartesiano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3ABD6E-F4E0-8665-B5A8-97C6A54A6C3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89181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euclidea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Sfruttiamo il teorema di Pitagora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distanza equivale all’ipotenusa del triangolo rettangolo in figura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899" y="3793470"/>
            <a:ext cx="3955543" cy="5232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A8C98-5528-9328-A584-236A99F42F2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352475-A5C8-CD14-B3B2-0E92E8CB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3" y="1379267"/>
            <a:ext cx="8629650" cy="476784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80A88-5602-8669-D05F-B8ECF4254A9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5986803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0848975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Aggiungere altri campi al nostro grafico significa semplicemente modificare la formula della distanza euclidea adattandola al numero di assi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2B1F06A-39D1-ABD1-36F8-F19A41456B30}"/>
              </a:ext>
            </a:extLst>
          </p:cNvPr>
          <p:cNvSpPr/>
          <p:nvPr/>
        </p:nvSpPr>
        <p:spPr>
          <a:xfrm>
            <a:off x="-1" y="1836123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3 Dimensioni (HP, attacco, difesa):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DF2E67F-A1AE-9FD6-ABD2-396EBA4A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8438" y="2318922"/>
            <a:ext cx="6595124" cy="641549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C707004-D6CF-E3F7-02C0-84A30245127D}"/>
              </a:ext>
            </a:extLst>
          </p:cNvPr>
          <p:cNvSpPr/>
          <p:nvPr/>
        </p:nvSpPr>
        <p:spPr>
          <a:xfrm>
            <a:off x="-76201" y="3043160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4 Dimensioni (HP, attacco, difesa, attacco speciale):</a:t>
            </a: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83543A5-E5B2-C54A-0511-2DA57212F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9574" y="3572595"/>
            <a:ext cx="9542303" cy="70788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D2F4A81-34CF-6030-4E63-E06C70EF71BC}"/>
              </a:ext>
            </a:extLst>
          </p:cNvPr>
          <p:cNvSpPr/>
          <p:nvPr/>
        </p:nvSpPr>
        <p:spPr>
          <a:xfrm>
            <a:off x="0" y="4332886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>
                <a:latin typeface="Roboto Light"/>
                <a:ea typeface="Roboto Light"/>
                <a:cs typeface="Calibri"/>
              </a:rPr>
              <a:t> Dimensioni: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33423064-E0EC-7B16-18CD-B15599E46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3395" y="4779632"/>
            <a:ext cx="3493375" cy="10850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D981D9-26B2-E358-04CE-D451A40BCB9E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26292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736A8B-170B-C19A-6ACC-79B19F1FBAB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886946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95AE99-CA95-E7D1-A2D1-AB4A1BD5A78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044945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Cambio</a:t>
            </a:r>
            <a:r>
              <a:rPr lang="it-IT" sz="2000">
                <a:latin typeface="Roboto Light"/>
                <a:ea typeface="Calibri"/>
                <a:cs typeface="Calibri"/>
              </a:rPr>
              <a:t> scala -&gt; Normalizzazione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8" name="Elemento grafico 8">
            <a:extLst>
              <a:ext uri="{FF2B5EF4-FFF2-40B4-BE49-F238E27FC236}">
                <a16:creationId xmlns:a16="http://schemas.microsoft.com/office/drawing/2014/main" id="{CC5CBC2D-8CA5-12BD-0088-0DD0EFCA0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" y="2033567"/>
            <a:ext cx="5810130" cy="3458207"/>
          </a:xfrm>
          <a:prstGeom prst="rect">
            <a:avLst/>
          </a:prstGeom>
        </p:spPr>
      </p:pic>
      <p:pic>
        <p:nvPicPr>
          <p:cNvPr id="9" name="Elemento grafico 9">
            <a:extLst>
              <a:ext uri="{FF2B5EF4-FFF2-40B4-BE49-F238E27FC236}">
                <a16:creationId xmlns:a16="http://schemas.microsoft.com/office/drawing/2014/main" id="{51D19A12-7DC6-0317-99B1-2AC61C069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1754" y="2033567"/>
            <a:ext cx="5810130" cy="345820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FCFF27-0623-510B-F27F-829344DE390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43435941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 sz="2800">
              <a:ea typeface="+mn-lt"/>
              <a:cs typeface="+mn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Dalla scala originaria portiamo tutto in scala 0 – 1 </a:t>
            </a:r>
            <a:endParaRPr lang="it-IT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Calibri"/>
                <a:cs typeface="Calibri"/>
              </a:rPr>
              <a:t>Per ogni colonna: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1384F4A-97EB-3575-740B-DA362B11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" y="2010443"/>
            <a:ext cx="4366591" cy="135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6F46F1-DBF9-E555-211D-FC21628E67D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1640976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Normalizzare i dati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B67BC2-E3C8-4A63-9F8F-A71B17F84D3C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20706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>
                <a:latin typeface="Roboto Light"/>
                <a:ea typeface="Roboto Light"/>
                <a:cs typeface="Calibri"/>
              </a:rPr>
              <a:t>LA</a:t>
            </a:r>
            <a:r>
              <a:rPr lang="it-IT" sz="2000">
                <a:latin typeface="Roboto Light"/>
                <a:ea typeface="Roboto Light"/>
                <a:cs typeface="Calibri"/>
              </a:rPr>
              <a:t> domanda è: "Okay, come lo facciamo?"</a:t>
            </a:r>
            <a:endParaRPr lang="it-IT" sz="2000" b="1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Cosa faremo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FE826A-9FDF-020A-CBCD-B663BC09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449"/>
            <a:ext cx="4975157" cy="37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53333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Trovare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arrivato il momento di mettere insieme i pezzi: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gli input dell'utente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caricati in una struttura dati pronta ad essere usata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Troviamo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ai valori inseriti dall'utente!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3038C9-10F2-E039-7FAC-D0F753D2C1F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55046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60426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 altro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) e lo aggiungiamo al dataset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Normalizziamo tutti i dati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dal dataset la riga corrispondente 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(elemento del dataset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  <a:endParaRPr lang="it-IT"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Calcoliamo la distanza fra </a:t>
            </a:r>
            <a:r>
              <a:rPr lang="it-IT" err="1">
                <a:latin typeface="Roboto Light"/>
                <a:ea typeface="Roboto Light"/>
              </a:rPr>
              <a:t>Pepposaur</a:t>
            </a:r>
            <a:r>
              <a:rPr lang="it-IT">
                <a:latin typeface="Roboto Light"/>
                <a:ea typeface="Roboto Light"/>
              </a:rPr>
              <a:t> e</a:t>
            </a:r>
            <a:r>
              <a:rPr lang="it-IT" sz="2000">
                <a:latin typeface="Roboto Light"/>
                <a:ea typeface="Roboto Light"/>
                <a:cs typeface="Calibri"/>
              </a:rPr>
              <a:t>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n-esimo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ad una lista inizialmente vuota una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tupla</a:t>
            </a:r>
            <a:r>
              <a:rPr lang="it-IT" sz="2000">
                <a:latin typeface="Roboto Light"/>
                <a:ea typeface="Roboto Light"/>
                <a:cs typeface="Calibri"/>
              </a:rPr>
              <a:t> o una lista contenente: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L'indice N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con cui stiamo misurando la distanza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valore della distanza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terminato di calcolare le distanze fra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e tutti gli altri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Ordiniamo la struttura dati contenente le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tuple</a:t>
            </a:r>
            <a:r>
              <a:rPr lang="it-IT" sz="2000">
                <a:latin typeface="Roboto Light"/>
                <a:ea typeface="Roboto Light"/>
                <a:cs typeface="Calibri"/>
              </a:rPr>
              <a:t> delle distanze in base al valore della distanza in ordine crescente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i primi K valori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843B3-3F9E-207A-BC33-D1E247064278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7142994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433882"/>
              </p:ext>
            </p:extLst>
          </p:nvPr>
        </p:nvGraphicFramePr>
        <p:xfrm>
          <a:off x="6372382" y="1543193"/>
          <a:ext cx="5662150" cy="3771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587787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Riprendiamo questo grafico (limitiamoci a 2 colonne)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una lista inizialmente vuota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fittizio -&gt; Utente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54, 55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Attraversiamo tutto il dataset e calcoliamo la distanza: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0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Bulbasaur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10.81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(0, 10.81)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1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9.22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(1, 9.22)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Etc...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EEEC61-A71F-5F52-5577-EEE145A43F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62618827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5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20B4218-C14E-5230-430D-0D03E184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5" y="2093526"/>
            <a:ext cx="9858631" cy="26709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4EAAD7-85A2-57DB-1AC2-A2038FBCA3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1054361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3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761CF8-F1B0-93C5-37B1-6D1A566C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73" y="2315220"/>
            <a:ext cx="9390105" cy="363828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989AE7-7759-0102-6591-503E946BA2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665071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97554B-9898-A222-6164-D9B2829B056D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0096883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66DF29-3183-AE74-892A-8167369B4EA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1495837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</a:t>
            </a:r>
            <a:r>
              <a:rPr lang="it-IT" sz="2000">
                <a:latin typeface="Roboto Light"/>
                <a:ea typeface="Roboto Light"/>
                <a:cs typeface="+mn-lt"/>
              </a:rPr>
              <a:t> l'output dell'algoritmo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ottenute le K righe del dataset: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Costruiamo una stringa che consenta di visualizzare un messaggio contenente (ad esempio):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 del Pokemon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Valori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Generazione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3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E0F8A8-E93D-7D74-939F-7EC328EAE4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56136985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0A6255-377D-911F-C71D-3969655907D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1659249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EEE95C-7938-2FBE-1051-80981718205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410638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è “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modo per dire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quali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inserita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sacco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frase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restituisce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output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intendiamo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“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è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capaci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Roboto Mono"/>
              </a:rPr>
              <a:t>Problema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2485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err="1">
                <a:latin typeface="Roboto Light"/>
                <a:ea typeface="+mn-lt"/>
                <a:cs typeface="+mn-lt"/>
              </a:rPr>
              <a:t>Any</a:t>
            </a:r>
            <a:r>
              <a:rPr lang="it-IT" sz="4000" b="1">
                <a:latin typeface="Roboto Light"/>
                <a:ea typeface="+mn-lt"/>
                <a:cs typeface="+mn-lt"/>
              </a:rPr>
              <a:t> </a:t>
            </a:r>
            <a:r>
              <a:rPr lang="it-IT" sz="4000" b="1" err="1">
                <a:latin typeface="Roboto Light"/>
                <a:ea typeface="+mn-lt"/>
                <a:cs typeface="+mn-lt"/>
              </a:rPr>
              <a:t>Questions</a:t>
            </a:r>
            <a:r>
              <a:rPr lang="it-IT" sz="4000" b="1">
                <a:latin typeface="Roboto Light"/>
                <a:ea typeface="+mn-lt"/>
                <a:cs typeface="+mn-lt"/>
              </a:rPr>
              <a:t>?</a:t>
            </a:r>
            <a:endParaRPr lang="it-IT" sz="4000" b="1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29DA77-6465-6859-CE1E-4885EC13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7" y="1138820"/>
            <a:ext cx="5235145" cy="369479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Dal </a:t>
            </a:r>
            <a:r>
              <a:rPr lang="en-US" sz="2800" err="1">
                <a:latin typeface="Roboto Mono"/>
              </a:rPr>
              <a:t>problema</a:t>
            </a:r>
            <a:r>
              <a:rPr lang="en-US" sz="2800">
                <a:latin typeface="Roboto Mono"/>
              </a:rPr>
              <a:t> al </a:t>
            </a:r>
            <a:r>
              <a:rPr lang="en-US" sz="2800" err="1">
                <a:latin typeface="Roboto Mono"/>
              </a:rPr>
              <a:t>codice</a:t>
            </a:r>
            <a:r>
              <a:rPr lang="en-US" sz="2800">
                <a:latin typeface="Roboto Mono"/>
              </a:rPr>
              <a:t> </a:t>
            </a:r>
            <a:r>
              <a:rPr lang="en-US" sz="2800" err="1">
                <a:latin typeface="Roboto Mono"/>
              </a:rPr>
              <a:t>passando</a:t>
            </a:r>
            <a:r>
              <a:rPr lang="en-US" sz="2800">
                <a:latin typeface="Roboto Mono"/>
              </a:rPr>
              <a:t> per </a:t>
            </a:r>
            <a:r>
              <a:rPr lang="en-US" sz="2800" err="1">
                <a:latin typeface="Roboto Mono"/>
              </a:rPr>
              <a:t>l’algoritmo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737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1" y="1297767"/>
            <a:ext cx="8910808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Dati di input (numeri interi inseriti dall'utente):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Punti vita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Velocità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Attacco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Difesa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Attacco speciale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Difesa speciale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stringa di ricerca è una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serie di numeri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Basandosi su questi numeri, il programma troverà l’output: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lista di K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pokemon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K è un parametro dell'algoritmo</a:t>
            </a:r>
            <a:endParaRPr lang="it-IT" dirty="0"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6772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9581E5-09A9-3FD2-F186-97C2B852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3" y="1117433"/>
            <a:ext cx="8303740" cy="46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3499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>
                <a:latin typeface="Roboto Light"/>
                <a:ea typeface="Roboto Light"/>
                <a:cs typeface="Calibri"/>
              </a:rPr>
              <a:t>(tasks)</a:t>
            </a:r>
            <a:endParaRPr lang="en-US" sz="200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>
                <a:latin typeface="Roboto Light"/>
                <a:ea typeface="Roboto Light"/>
                <a:cs typeface="Calibri"/>
              </a:rPr>
              <a:t> da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insieme</a:t>
            </a:r>
            <a:r>
              <a:rPr lang="en-US" sz="2000">
                <a:latin typeface="Roboto Light"/>
                <a:ea typeface="Roboto Light"/>
                <a:cs typeface="Calibri"/>
              </a:rPr>
              <a:t> di numeri,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estrai</a:t>
            </a:r>
            <a:r>
              <a:rPr lang="en-US" sz="2000">
                <a:latin typeface="Roboto Light"/>
                <a:ea typeface="Roboto Light"/>
                <a:cs typeface="Calibri"/>
              </a:rPr>
              <a:t>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rispettando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certa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misura</a:t>
            </a:r>
            <a:r>
              <a:rPr lang="en-US" sz="2000">
                <a:latin typeface="Roboto Light"/>
                <a:ea typeface="Roboto Light"/>
                <a:cs typeface="Calibri"/>
              </a:rPr>
              <a:t> di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con la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alta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quelli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ciascun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già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esistente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>
                <a:latin typeface="Roboto Light"/>
                <a:ea typeface="Roboto Light"/>
                <a:cs typeface="Calibri"/>
              </a:rPr>
              <a:t> -&gt;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arbitraria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coppia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</a:t>
            </a:r>
            <a:r>
              <a:rPr lang="it-IT" sz="2000">
                <a:latin typeface="Roboto Light"/>
                <a:ea typeface="Roboto Light"/>
                <a:cs typeface="Calibri"/>
              </a:rPr>
              <a:t> (sia esistenti che immaginari)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Mettere</a:t>
            </a:r>
            <a:r>
              <a:rPr lang="en-US" sz="200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ordine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confronto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1:</a:t>
            </a:r>
            <a:endParaRPr lang="it-IT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Prendere in input dei dati dall'utente e memorizzarli sottoforma di numeri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Calcolare secondo una certa funzione di similarità ("somiglia a") i k Pokemon più affini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 l'output dell'algoritmo (A proposito: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quale sarà l'output dell'algoritmo?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10DA8D-A167-E483-0CBE-A108DD155DA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1748</Words>
  <Application>Microsoft Office PowerPoint</Application>
  <PresentationFormat>Widescreen</PresentationFormat>
  <Paragraphs>286</Paragraphs>
  <Slides>40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8" baseType="lpstr">
      <vt:lpstr>Arial</vt:lpstr>
      <vt:lpstr>Arial,Sans-Serif</vt:lpstr>
      <vt:lpstr>Calibri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Daniele Convertini</cp:lastModifiedBy>
  <cp:revision>6</cp:revision>
  <cp:lastPrinted>2022-05-30T15:39:08Z</cp:lastPrinted>
  <dcterms:created xsi:type="dcterms:W3CDTF">2014-02-14T11:21:07Z</dcterms:created>
  <dcterms:modified xsi:type="dcterms:W3CDTF">2022-06-30T16:24:54Z</dcterms:modified>
</cp:coreProperties>
</file>